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6" r:id="rId4"/>
    <p:sldId id="269" r:id="rId5"/>
    <p:sldId id="270" r:id="rId6"/>
    <p:sldId id="258" r:id="rId7"/>
    <p:sldId id="259" r:id="rId8"/>
    <p:sldId id="261" r:id="rId9"/>
    <p:sldId id="271" r:id="rId10"/>
    <p:sldId id="260" r:id="rId11"/>
    <p:sldId id="272" r:id="rId12"/>
    <p:sldId id="273" r:id="rId13"/>
    <p:sldId id="262" r:id="rId14"/>
    <p:sldId id="274" r:id="rId15"/>
    <p:sldId id="263" r:id="rId16"/>
    <p:sldId id="264" r:id="rId17"/>
    <p:sldId id="265" r:id="rId18"/>
    <p:sldId id="266" r:id="rId19"/>
    <p:sldId id="267" r:id="rId20"/>
    <p:sldId id="268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255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30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5832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12289B-762F-45FF-B32B-9D6233BEE759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959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73BF7F-1315-4E17-95EE-D759CD7B2087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418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3BE4C6-2E31-41A1-9852-36FA427CFB3D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869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16BBD3-3E57-44BF-BB92-535648A2AC2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0053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F6FE92-4526-4F5C-B194-A94383FBA6DC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741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7466CA-9C55-4404-91B9-9E7633B5CE4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83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63670F-E578-44A2-90B6-836883E135F3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807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632682-FA3D-4BF7-9310-C7260049F1F4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61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0949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DEE464-599A-433E-981E-524AACE0C6E8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515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630866-AA30-482F-948F-C19C91574394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278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DE4690-4663-4540-B9AB-E72B867BD65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04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52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852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052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167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93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371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011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D2177-A3E7-4C97-A706-E2E9F861C4B0}" type="datetimeFigureOut">
              <a:rPr lang="pl-PL" smtClean="0"/>
              <a:t>29.10.2020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9F895-D100-4512-88AB-2537DFFC55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677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宋体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宋体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5F510F-5A32-487B-938F-FA798B1D6EDD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20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leopoldina.org/uploads/tx_leopublication/2018_Diskussionspapier_Pflanzenschutzmittel_EN.pdf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3"/>
          <p:cNvSpPr txBox="1"/>
          <p:nvPr/>
        </p:nvSpPr>
        <p:spPr>
          <a:xfrm>
            <a:off x="163389" y="545119"/>
            <a:ext cx="8829675" cy="31700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3600" dirty="0">
                <a:solidFill>
                  <a:srgbClr val="000000"/>
                </a:solidFill>
              </a:rPr>
              <a:t>Środowiskowe efekty uboczne stosowania pestycydów – konieczność zdecydowanych zmian w ich stosowaniu </a:t>
            </a:r>
            <a:endParaRPr lang="pl-PL" sz="3600" dirty="0" smtClean="0">
              <a:solidFill>
                <a:srgbClr val="000000"/>
              </a:solidFill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3600" dirty="0" smtClean="0">
              <a:solidFill>
                <a:srgbClr val="000000"/>
              </a:solidFill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Krzysztof </a:t>
            </a: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Kujawa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3" name="Grupa 6"/>
          <p:cNvGrpSpPr/>
          <p:nvPr/>
        </p:nvGrpSpPr>
        <p:grpSpPr>
          <a:xfrm>
            <a:off x="1676095" y="4835941"/>
            <a:ext cx="5839432" cy="922583"/>
            <a:chOff x="2059283" y="4635916"/>
            <a:chExt cx="5839432" cy="922583"/>
          </a:xfrm>
        </p:grpSpPr>
        <p:pic>
          <p:nvPicPr>
            <p:cNvPr id="4" name="Obraz 4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059283" y="4635916"/>
              <a:ext cx="923928" cy="92258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pole tekstowe 5"/>
            <p:cNvSpPr txBox="1"/>
            <p:nvPr/>
          </p:nvSpPr>
          <p:spPr>
            <a:xfrm>
              <a:off x="2983202" y="4912549"/>
              <a:ext cx="4915513" cy="4001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2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Instytut Środowiska Rolniczego i Leśnego PAN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470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152400" y="6490236"/>
            <a:ext cx="7391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zh-CN" sz="1800" dirty="0">
                <a:ea typeface="宋体" panose="02010600030101010101" pitchFamily="2" charset="-122"/>
              </a:rPr>
              <a:t>M </a:t>
            </a:r>
            <a:r>
              <a:rPr lang="en-GB" altLang="zh-CN" sz="1800" dirty="0" err="1">
                <a:ea typeface="宋体" panose="02010600030101010101" pitchFamily="2" charset="-122"/>
              </a:rPr>
              <a:t>Rundl</a:t>
            </a:r>
            <a:r>
              <a:rPr lang="en-US" altLang="zh-CN" sz="1800" dirty="0">
                <a:ea typeface="宋体" panose="02010600030101010101" pitchFamily="2" charset="-122"/>
                <a:cs typeface="Arial" panose="020B0604020202020204" pitchFamily="34" charset="0"/>
              </a:rPr>
              <a:t>ö</a:t>
            </a:r>
            <a:r>
              <a:rPr lang="en-GB" altLang="zh-CN" sz="1800" dirty="0">
                <a:ea typeface="宋体" panose="02010600030101010101" pitchFamily="2" charset="-122"/>
              </a:rPr>
              <a:t>f</a:t>
            </a:r>
            <a:r>
              <a:rPr lang="en-GB" altLang="pl-PL" sz="1800" dirty="0"/>
              <a:t> </a:t>
            </a:r>
            <a:r>
              <a:rPr lang="en-GB" altLang="zh-CN" sz="1800" i="1" dirty="0">
                <a:ea typeface="宋体" panose="02010600030101010101" pitchFamily="2" charset="-122"/>
              </a:rPr>
              <a:t>et al. Nature </a:t>
            </a:r>
            <a:r>
              <a:rPr lang="en-GB" altLang="zh-CN" sz="1800" b="1" dirty="0">
                <a:ea typeface="宋体" panose="02010600030101010101" pitchFamily="2" charset="-122"/>
              </a:rPr>
              <a:t>000</a:t>
            </a:r>
            <a:r>
              <a:rPr lang="en-GB" altLang="zh-CN" sz="1800" dirty="0">
                <a:ea typeface="宋体" panose="02010600030101010101" pitchFamily="2" charset="-122"/>
              </a:rPr>
              <a:t>, 1-4 (2015) doi:10.1038/nature14420</a:t>
            </a:r>
          </a:p>
        </p:txBody>
      </p:sp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2286000" y="-44267"/>
            <a:ext cx="5654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 anchorCtr="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pl-PL" altLang="pl-PL" sz="2400" dirty="0" smtClean="0"/>
              <a:t>Wpływ </a:t>
            </a:r>
            <a:r>
              <a:rPr lang="pl-PL" altLang="pl-PL" sz="2400" dirty="0" err="1" smtClean="0"/>
              <a:t>neonikotenoidu</a:t>
            </a:r>
            <a:r>
              <a:rPr lang="pl-PL" altLang="pl-PL" sz="2400" dirty="0" smtClean="0"/>
              <a:t> </a:t>
            </a:r>
            <a:r>
              <a:rPr lang="pl-PL" altLang="pl-PL" sz="2400" dirty="0" err="1" smtClean="0"/>
              <a:t>klotiaidyny</a:t>
            </a:r>
            <a:r>
              <a:rPr lang="pl-PL" altLang="pl-PL" sz="2400" dirty="0" smtClean="0"/>
              <a:t> na rozwój kolonii trzmieli ziemnych </a:t>
            </a:r>
            <a:br>
              <a:rPr lang="pl-PL" altLang="pl-PL" sz="2400" dirty="0" smtClean="0"/>
            </a:br>
            <a:r>
              <a:rPr lang="pl-PL" altLang="pl-PL" sz="2400" i="1" dirty="0" err="1" smtClean="0"/>
              <a:t>Bombus</a:t>
            </a:r>
            <a:r>
              <a:rPr lang="pl-PL" altLang="pl-PL" sz="2400" i="1" dirty="0" smtClean="0"/>
              <a:t> </a:t>
            </a:r>
            <a:r>
              <a:rPr lang="pl-PL" altLang="pl-PL" sz="2400" i="1" dirty="0" err="1" smtClean="0"/>
              <a:t>terrestris</a:t>
            </a:r>
            <a:r>
              <a:rPr lang="pl-PL" altLang="pl-PL" sz="2400" i="1" dirty="0" smtClean="0"/>
              <a:t> </a:t>
            </a:r>
            <a:endParaRPr lang="en-US" altLang="pl-PL" sz="2400" i="1" dirty="0"/>
          </a:p>
        </p:txBody>
      </p:sp>
      <p:pic>
        <p:nvPicPr>
          <p:cNvPr id="2052" name="Picture 31" descr="nature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656" y="6440488"/>
            <a:ext cx="12303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nature14420-f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086599" cy="475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/>
          <a:srcRect l="5118" t="3819" r="48819" b="32292"/>
          <a:stretch/>
        </p:blipFill>
        <p:spPr>
          <a:xfrm>
            <a:off x="8053699" y="43960"/>
            <a:ext cx="976578" cy="1023876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2174631" y="1457349"/>
            <a:ext cx="20105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pl-PL" sz="1800" dirty="0" smtClean="0"/>
              <a:t>Pola kontrolne</a:t>
            </a:r>
          </a:p>
          <a:p>
            <a:pPr algn="l"/>
            <a:r>
              <a:rPr lang="pl-PL" sz="1800" dirty="0" smtClean="0"/>
              <a:t>Pola z </a:t>
            </a:r>
            <a:r>
              <a:rPr lang="pl-PL" sz="1800" dirty="0" err="1" smtClean="0"/>
              <a:t>klotiaidyną</a:t>
            </a:r>
            <a:r>
              <a:rPr lang="pl-PL" sz="1800" dirty="0" smtClean="0"/>
              <a:t> </a:t>
            </a:r>
            <a:endParaRPr lang="pl-PL" sz="1800" dirty="0"/>
          </a:p>
        </p:txBody>
      </p:sp>
      <p:pic>
        <p:nvPicPr>
          <p:cNvPr id="2057" name="Picture 9" descr="Niepodpisana grafika związku chemicznego; prawdopodobnie struktura chemiczna bądź trójwymiarowy model cząsteczk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960"/>
            <a:ext cx="22860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/>
          <p:cNvSpPr txBox="1"/>
          <p:nvPr/>
        </p:nvSpPr>
        <p:spPr>
          <a:xfrm rot="16200000">
            <a:off x="-310634" y="3130034"/>
            <a:ext cx="266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pl-PL" sz="1800" dirty="0" smtClean="0"/>
              <a:t>Zmiana masy kolonii (g)</a:t>
            </a:r>
            <a:endParaRPr lang="pl-PL" sz="18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4457699" y="5853951"/>
            <a:ext cx="1219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pl-PL" sz="1800" dirty="0" smtClean="0"/>
              <a:t>Dzień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24396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457200" y="0"/>
            <a:ext cx="8397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Zagęszczenie i rozmnażanie</a:t>
            </a:r>
            <a:r>
              <a:rPr kumimoji="0" lang="pl-PL" altLang="pl-PL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się pszczół i trzmieli</a:t>
            </a:r>
            <a:endParaRPr kumimoji="0" lang="en-US" altLang="pl-PL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2400" y="6490236"/>
            <a:ext cx="7391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zh-CN" sz="1800" dirty="0">
                <a:ea typeface="宋体" panose="02010600030101010101" pitchFamily="2" charset="-122"/>
              </a:rPr>
              <a:t>M </a:t>
            </a:r>
            <a:r>
              <a:rPr lang="en-GB" altLang="zh-CN" sz="1800" dirty="0" err="1">
                <a:ea typeface="宋体" panose="02010600030101010101" pitchFamily="2" charset="-122"/>
              </a:rPr>
              <a:t>Rundl</a:t>
            </a:r>
            <a:r>
              <a:rPr lang="en-US" altLang="zh-CN" sz="1800" dirty="0">
                <a:ea typeface="宋体" panose="02010600030101010101" pitchFamily="2" charset="-122"/>
                <a:cs typeface="Arial" panose="020B0604020202020204" pitchFamily="34" charset="0"/>
              </a:rPr>
              <a:t>ö</a:t>
            </a:r>
            <a:r>
              <a:rPr lang="en-GB" altLang="zh-CN" sz="1800" dirty="0">
                <a:ea typeface="宋体" panose="02010600030101010101" pitchFamily="2" charset="-122"/>
              </a:rPr>
              <a:t>f</a:t>
            </a:r>
            <a:r>
              <a:rPr lang="en-GB" altLang="pl-PL" sz="1800" dirty="0"/>
              <a:t> </a:t>
            </a:r>
            <a:r>
              <a:rPr lang="en-GB" altLang="zh-CN" sz="1800" i="1" dirty="0">
                <a:ea typeface="宋体" panose="02010600030101010101" pitchFamily="2" charset="-122"/>
              </a:rPr>
              <a:t>et al. Nature </a:t>
            </a:r>
            <a:r>
              <a:rPr lang="en-GB" altLang="zh-CN" sz="1800" b="1" dirty="0">
                <a:ea typeface="宋体" panose="02010600030101010101" pitchFamily="2" charset="-122"/>
              </a:rPr>
              <a:t>000</a:t>
            </a:r>
            <a:r>
              <a:rPr lang="en-GB" altLang="zh-CN" sz="1800" dirty="0">
                <a:ea typeface="宋体" panose="02010600030101010101" pitchFamily="2" charset="-122"/>
              </a:rPr>
              <a:t>, 1-4 (2015) doi:10.1038/nature14420</a:t>
            </a:r>
          </a:p>
        </p:txBody>
      </p:sp>
      <p:pic>
        <p:nvPicPr>
          <p:cNvPr id="5" name="Picture 31" descr="nature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656" y="6440488"/>
            <a:ext cx="12303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nature14420-f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2" t="2083" r="49954" b="49954"/>
          <a:stretch/>
        </p:blipFill>
        <p:spPr bwMode="auto">
          <a:xfrm>
            <a:off x="1940803" y="933339"/>
            <a:ext cx="2318670" cy="250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nature14420-f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84" t="2171" r="-1" b="49799"/>
          <a:stretch/>
        </p:blipFill>
        <p:spPr bwMode="auto">
          <a:xfrm>
            <a:off x="4723361" y="829108"/>
            <a:ext cx="2223762" cy="251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nature14420-f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" t="52585" r="51349"/>
          <a:stretch/>
        </p:blipFill>
        <p:spPr bwMode="auto">
          <a:xfrm>
            <a:off x="1977675" y="3839038"/>
            <a:ext cx="2244927" cy="248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nature14420-f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6" t="52320"/>
          <a:stretch/>
        </p:blipFill>
        <p:spPr bwMode="auto">
          <a:xfrm>
            <a:off x="4714461" y="3825183"/>
            <a:ext cx="2232662" cy="249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0" y="1261627"/>
            <a:ext cx="172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C00000"/>
                </a:solidFill>
              </a:rPr>
              <a:t>Zagęszczenie owadów dzikich gatunków 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7100226" y="1261627"/>
            <a:ext cx="1754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C00000"/>
                </a:solidFill>
              </a:rPr>
              <a:t>Zagęszczenie </a:t>
            </a:r>
            <a:r>
              <a:rPr lang="pl-PL" dirty="0" smtClean="0">
                <a:solidFill>
                  <a:srgbClr val="C00000"/>
                </a:solidFill>
              </a:rPr>
              <a:t>rurek zajętych przez</a:t>
            </a:r>
            <a:r>
              <a:rPr lang="pl-PL" dirty="0" smtClean="0">
                <a:solidFill>
                  <a:srgbClr val="C00000"/>
                </a:solidFill>
              </a:rPr>
              <a:t> murarkę </a:t>
            </a:r>
            <a:r>
              <a:rPr lang="pl-PL" dirty="0" smtClean="0">
                <a:solidFill>
                  <a:srgbClr val="C00000"/>
                </a:solidFill>
              </a:rPr>
              <a:t>ogrodową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30386" y="4315653"/>
            <a:ext cx="19222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C00000"/>
                </a:solidFill>
              </a:rPr>
              <a:t>Liczba kokonów z królowymi (</a:t>
            </a:r>
            <a:r>
              <a:rPr lang="pl-PL" dirty="0" smtClean="0"/>
              <a:t>●</a:t>
            </a:r>
            <a:r>
              <a:rPr lang="pl-PL" dirty="0" smtClean="0">
                <a:solidFill>
                  <a:srgbClr val="C00000"/>
                </a:solidFill>
              </a:rPr>
              <a:t>) </a:t>
            </a:r>
          </a:p>
          <a:p>
            <a:r>
              <a:rPr lang="pl-PL" dirty="0" smtClean="0">
                <a:solidFill>
                  <a:srgbClr val="C00000"/>
                </a:solidFill>
              </a:rPr>
              <a:t>i </a:t>
            </a:r>
            <a:r>
              <a:rPr lang="pl-PL" dirty="0" smtClean="0">
                <a:solidFill>
                  <a:srgbClr val="C00000"/>
                </a:solidFill>
              </a:rPr>
              <a:t>robotnicami lub samcami </a:t>
            </a:r>
            <a:r>
              <a:rPr lang="pl-PL" dirty="0" smtClean="0">
                <a:solidFill>
                  <a:srgbClr val="C00000"/>
                </a:solidFill>
              </a:rPr>
              <a:t>(</a:t>
            </a:r>
            <a:r>
              <a:rPr lang="pl-PL" dirty="0" smtClean="0"/>
              <a:t>○</a:t>
            </a:r>
            <a:r>
              <a:rPr lang="pl-PL" dirty="0" smtClean="0">
                <a:solidFill>
                  <a:srgbClr val="C00000"/>
                </a:solidFill>
              </a:rPr>
              <a:t>) w </a:t>
            </a:r>
            <a:r>
              <a:rPr lang="pl-PL" dirty="0" smtClean="0">
                <a:solidFill>
                  <a:srgbClr val="C00000"/>
                </a:solidFill>
              </a:rPr>
              <a:t>kolonii trzmieli ziemnych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224441" y="4345633"/>
            <a:ext cx="1092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C00000"/>
                </a:solidFill>
              </a:rPr>
              <a:t>Liczba pszczół w kolonii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3" name="Owal 2"/>
          <p:cNvSpPr/>
          <p:nvPr/>
        </p:nvSpPr>
        <p:spPr bwMode="auto">
          <a:xfrm>
            <a:off x="5416061" y="3708842"/>
            <a:ext cx="1406769" cy="1142471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44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546" y="0"/>
            <a:ext cx="90824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C00000"/>
                </a:solidFill>
              </a:rPr>
              <a:t>Toksyczność i trwałość pestycydów w środowisku są większe, niż szacowano</a:t>
            </a:r>
          </a:p>
          <a:p>
            <a:r>
              <a:rPr lang="pl-PL" sz="2000" b="1" dirty="0" smtClean="0">
                <a:solidFill>
                  <a:srgbClr val="C00000"/>
                </a:solidFill>
              </a:rPr>
              <a:t>Zatem... prognozy </a:t>
            </a:r>
            <a:r>
              <a:rPr lang="pl-PL" sz="2000" b="1" dirty="0">
                <a:solidFill>
                  <a:srgbClr val="C00000"/>
                </a:solidFill>
              </a:rPr>
              <a:t>dotyczące skutków ubocznych pestycydów </a:t>
            </a:r>
            <a:r>
              <a:rPr lang="pl-PL" sz="2000" b="1" dirty="0" smtClean="0">
                <a:solidFill>
                  <a:srgbClr val="C00000"/>
                </a:solidFill>
              </a:rPr>
              <a:t>zawodzą! (1)</a:t>
            </a:r>
          </a:p>
          <a:p>
            <a:endParaRPr lang="pl-PL" sz="1200" dirty="0" smtClean="0"/>
          </a:p>
        </p:txBody>
      </p:sp>
      <p:sp>
        <p:nvSpPr>
          <p:cNvPr id="3" name="Prostokąt 2"/>
          <p:cNvSpPr/>
          <p:nvPr/>
        </p:nvSpPr>
        <p:spPr>
          <a:xfrm>
            <a:off x="61546" y="1759944"/>
            <a:ext cx="8916199" cy="4414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pl-PL" sz="2000" b="1" dirty="0">
                <a:solidFill>
                  <a:srgbClr val="C00000"/>
                </a:solidFill>
              </a:rPr>
              <a:t>S</a:t>
            </a:r>
            <a:r>
              <a:rPr lang="pl-PL" sz="2000" b="1" dirty="0" smtClean="0">
                <a:solidFill>
                  <a:srgbClr val="C00000"/>
                </a:solidFill>
              </a:rPr>
              <a:t>kutki </a:t>
            </a:r>
            <a:r>
              <a:rPr lang="pl-PL" sz="2000" b="1" dirty="0" smtClean="0">
                <a:solidFill>
                  <a:srgbClr val="C00000"/>
                </a:solidFill>
              </a:rPr>
              <a:t>uboczne są często silniejsze, niż </a:t>
            </a:r>
            <a:r>
              <a:rPr lang="pl-PL" sz="2000" b="1" dirty="0" smtClean="0">
                <a:solidFill>
                  <a:srgbClr val="C00000"/>
                </a:solidFill>
              </a:rPr>
              <a:t>szacowano, ponieważ ...</a:t>
            </a:r>
            <a:r>
              <a:rPr lang="pl-PL" sz="2000" b="1" dirty="0" smtClean="0">
                <a:solidFill>
                  <a:srgbClr val="C00000"/>
                </a:solidFill>
              </a:rPr>
              <a:t/>
            </a:r>
            <a:br>
              <a:rPr lang="pl-PL" sz="2000" b="1" dirty="0" smtClean="0">
                <a:solidFill>
                  <a:srgbClr val="C00000"/>
                </a:solidFill>
              </a:rPr>
            </a:br>
            <a:endParaRPr lang="pl-PL" sz="2000" b="1" dirty="0" smtClean="0">
              <a:solidFill>
                <a:srgbClr val="C00000"/>
              </a:solidFill>
            </a:endParaRPr>
          </a:p>
          <a:p>
            <a:pPr marL="171450" indent="-171450">
              <a:lnSpc>
                <a:spcPts val="25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b="1" dirty="0" smtClean="0">
                <a:solidFill>
                  <a:srgbClr val="C00000"/>
                </a:solidFill>
              </a:rPr>
              <a:t>Wolniejszy rozkład </a:t>
            </a:r>
            <a:r>
              <a:rPr lang="pl-PL" sz="2000" dirty="0" smtClean="0"/>
              <a:t>substancji, niż w warunkach laboratoryjnych</a:t>
            </a:r>
            <a:endParaRPr lang="pl-PL" sz="2000" dirty="0"/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Ø"/>
            </a:pPr>
            <a:r>
              <a:rPr lang="pl-PL" sz="2000" dirty="0" smtClean="0"/>
              <a:t>Toksyczność danej substancji czynnej może silnie zależeć od </a:t>
            </a:r>
            <a:r>
              <a:rPr lang="pl-PL" sz="2000" b="1" dirty="0" smtClean="0">
                <a:solidFill>
                  <a:srgbClr val="C00000"/>
                </a:solidFill>
              </a:rPr>
              <a:t>interakcji</a:t>
            </a:r>
            <a:r>
              <a:rPr lang="pl-PL" sz="2000" dirty="0" smtClean="0">
                <a:solidFill>
                  <a:srgbClr val="C00000"/>
                </a:solidFill>
              </a:rPr>
              <a:t> </a:t>
            </a:r>
            <a:r>
              <a:rPr lang="pl-PL" sz="2000" dirty="0" smtClean="0"/>
              <a:t>z innymi substancjami</a:t>
            </a:r>
            <a:endParaRPr lang="pl-PL" sz="2000" dirty="0"/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pestycydy wieloskładnikowe,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mieszanie pestycydów w zbiornikach</a:t>
            </a:r>
            <a:endParaRPr lang="pl-PL" sz="2000" dirty="0"/>
          </a:p>
          <a:p>
            <a:pPr marL="628650" lvl="1" indent="-171450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 smtClean="0"/>
              <a:t>sekwencje oprysków </a:t>
            </a:r>
            <a:r>
              <a:rPr lang="pl-PL" sz="2000" dirty="0" smtClean="0">
                <a:sym typeface="Wingdings" panose="05000000000000000000" pitchFamily="2" charset="2"/>
              </a:rPr>
              <a:t> brak czasu na regenerację populacji i organizmów </a:t>
            </a:r>
            <a:endParaRPr lang="pl-PL" sz="2000" dirty="0">
              <a:sym typeface="Wingdings" panose="05000000000000000000" pitchFamily="2" charset="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Ø"/>
            </a:pPr>
            <a:r>
              <a:rPr lang="pl-PL" sz="2000" b="1" dirty="0" smtClean="0">
                <a:solidFill>
                  <a:srgbClr val="C00000"/>
                </a:solidFill>
              </a:rPr>
              <a:t>Pośrednie (</a:t>
            </a:r>
            <a:r>
              <a:rPr lang="pl-PL" sz="2000" b="1" dirty="0" err="1" smtClean="0">
                <a:solidFill>
                  <a:srgbClr val="C00000"/>
                </a:solidFill>
              </a:rPr>
              <a:t>subletalne</a:t>
            </a:r>
            <a:r>
              <a:rPr lang="pl-PL" sz="2000" b="1" dirty="0" smtClean="0">
                <a:solidFill>
                  <a:srgbClr val="C00000"/>
                </a:solidFill>
              </a:rPr>
              <a:t>) efekty </a:t>
            </a:r>
            <a:r>
              <a:rPr lang="pl-PL" sz="2000" dirty="0" smtClean="0"/>
              <a:t>stosowania pestycydów, np.: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zmniejszenie odporności populacji na konkurencję ze strony innych gatunków,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zaburzanie i osłabianie zależności symbiotycznych,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zaburzanie relacji troficznych (łańcuchów i sieci pokarmowych),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zaburzenia w behawiorze, np. żerowania pszczół.</a:t>
            </a:r>
            <a:endParaRPr lang="pl-PL" sz="20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97528" y="799578"/>
            <a:ext cx="2807854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Kumulowanie się substancji czynnych w środowisku 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149273" y="799577"/>
            <a:ext cx="2807854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Spadek różnorodności biologicznej</a:t>
            </a:r>
            <a:endParaRPr lang="pl-PL" dirty="0"/>
          </a:p>
        </p:txBody>
      </p:sp>
      <p:sp>
        <p:nvSpPr>
          <p:cNvPr id="6" name="Strzałka w prawo 5"/>
          <p:cNvSpPr/>
          <p:nvPr/>
        </p:nvSpPr>
        <p:spPr>
          <a:xfrm>
            <a:off x="4045528" y="979055"/>
            <a:ext cx="914400" cy="319479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15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546" y="0"/>
            <a:ext cx="90824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C00000"/>
                </a:solidFill>
              </a:rPr>
              <a:t>Toksyczność i trwałość pestycydów w środowisku są większe, niż szacowano</a:t>
            </a:r>
          </a:p>
          <a:p>
            <a:r>
              <a:rPr lang="pl-PL" sz="2000" b="1" dirty="0" smtClean="0">
                <a:solidFill>
                  <a:srgbClr val="C00000"/>
                </a:solidFill>
              </a:rPr>
              <a:t>Zatem... prognozy </a:t>
            </a:r>
            <a:r>
              <a:rPr lang="pl-PL" sz="2000" b="1" dirty="0">
                <a:solidFill>
                  <a:srgbClr val="C00000"/>
                </a:solidFill>
              </a:rPr>
              <a:t>dotyczące skutków ubocznych pestycydów </a:t>
            </a:r>
            <a:r>
              <a:rPr lang="pl-PL" sz="2000" b="1" dirty="0" smtClean="0">
                <a:solidFill>
                  <a:srgbClr val="C00000"/>
                </a:solidFill>
              </a:rPr>
              <a:t>zawodzą! (2)</a:t>
            </a:r>
          </a:p>
          <a:p>
            <a:endParaRPr lang="pl-PL" sz="1200" dirty="0" smtClean="0"/>
          </a:p>
        </p:txBody>
      </p:sp>
      <p:sp>
        <p:nvSpPr>
          <p:cNvPr id="3" name="Prostokąt 2"/>
          <p:cNvSpPr/>
          <p:nvPr/>
        </p:nvSpPr>
        <p:spPr>
          <a:xfrm>
            <a:off x="126201" y="1759944"/>
            <a:ext cx="8870017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b="1" dirty="0">
                <a:solidFill>
                  <a:srgbClr val="C00000"/>
                </a:solidFill>
              </a:rPr>
              <a:t>S</a:t>
            </a:r>
            <a:r>
              <a:rPr lang="pl-PL" sz="2000" b="1" dirty="0" smtClean="0">
                <a:solidFill>
                  <a:srgbClr val="C00000"/>
                </a:solidFill>
              </a:rPr>
              <a:t>kutki </a:t>
            </a:r>
            <a:r>
              <a:rPr lang="pl-PL" sz="2000" b="1" dirty="0" smtClean="0">
                <a:solidFill>
                  <a:srgbClr val="C00000"/>
                </a:solidFill>
              </a:rPr>
              <a:t>uboczne są często silniejsze, niż </a:t>
            </a:r>
            <a:r>
              <a:rPr lang="pl-PL" sz="2000" b="1" dirty="0" smtClean="0">
                <a:solidFill>
                  <a:srgbClr val="C00000"/>
                </a:solidFill>
              </a:rPr>
              <a:t>szacowano, ponieważ...</a:t>
            </a:r>
          </a:p>
          <a:p>
            <a:pPr>
              <a:spcAft>
                <a:spcPts val="600"/>
              </a:spcAft>
            </a:pPr>
            <a:endParaRPr lang="pl-PL" sz="2000" b="1" dirty="0" smtClean="0">
              <a:solidFill>
                <a:srgbClr val="C00000"/>
              </a:solidFill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Ø"/>
            </a:pPr>
            <a:r>
              <a:rPr lang="pl-PL" sz="2000" dirty="0" smtClean="0"/>
              <a:t>Nieuchronna </a:t>
            </a:r>
            <a:r>
              <a:rPr lang="pl-PL" sz="2000" b="1" dirty="0" smtClean="0">
                <a:solidFill>
                  <a:srgbClr val="C00000"/>
                </a:solidFill>
              </a:rPr>
              <a:t>migracja</a:t>
            </a:r>
            <a:r>
              <a:rPr lang="pl-PL" sz="2000" dirty="0" smtClean="0"/>
              <a:t> pestycydów do środowisk sąsiadujących z polami, np. </a:t>
            </a:r>
            <a:r>
              <a:rPr lang="pl-PL" sz="2000" dirty="0" err="1" smtClean="0"/>
              <a:t>zadrzewieniach</a:t>
            </a:r>
            <a:r>
              <a:rPr lang="pl-PL" sz="2000" dirty="0" smtClean="0"/>
              <a:t> i mokradłach: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zwiewanie (tzw. dryf)</a:t>
            </a:r>
            <a:endParaRPr lang="pl-PL" sz="2000" dirty="0"/>
          </a:p>
          <a:p>
            <a:pPr marL="628650" lvl="1" indent="-171450">
              <a:lnSpc>
                <a:spcPts val="2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 smtClean="0"/>
              <a:t>migracja z wodami</a:t>
            </a:r>
          </a:p>
          <a:p>
            <a:pPr marL="171450" indent="-171450">
              <a:lnSpc>
                <a:spcPts val="25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 smtClean="0"/>
              <a:t>Toksyczność danej substancji czynnej może być </a:t>
            </a:r>
            <a:r>
              <a:rPr lang="pl-PL" sz="2000" b="1" dirty="0" smtClean="0">
                <a:solidFill>
                  <a:srgbClr val="C00000"/>
                </a:solidFill>
              </a:rPr>
              <a:t>wzmocniona czynnikami abiotycznymi</a:t>
            </a:r>
            <a:r>
              <a:rPr lang="pl-PL" sz="2000" dirty="0" smtClean="0"/>
              <a:t>, np.: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podwyższoną temperaturą </a:t>
            </a:r>
            <a:r>
              <a:rPr lang="pl-PL" sz="2000" dirty="0" smtClean="0"/>
              <a:t>otoczenia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deficytem tlenowym </a:t>
            </a:r>
          </a:p>
          <a:p>
            <a:pPr marL="628650" lvl="1" indent="-1714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stopniem ubicia gleby</a:t>
            </a:r>
            <a:endParaRPr lang="pl-PL" sz="20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97528" y="799578"/>
            <a:ext cx="2807854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Kumulowanie się substancji czynnych w środowisku 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149273" y="799577"/>
            <a:ext cx="2807854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Spadek różnorodności biologicznej</a:t>
            </a:r>
            <a:endParaRPr lang="pl-PL" dirty="0"/>
          </a:p>
        </p:txBody>
      </p:sp>
      <p:sp>
        <p:nvSpPr>
          <p:cNvPr id="6" name="Strzałka w prawo 5"/>
          <p:cNvSpPr/>
          <p:nvPr/>
        </p:nvSpPr>
        <p:spPr>
          <a:xfrm>
            <a:off x="4045528" y="979055"/>
            <a:ext cx="914400" cy="319479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68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46184" y="90799"/>
            <a:ext cx="8629961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Konieczność wprowadzenia szeregu zmian systemowych (1):</a:t>
            </a:r>
          </a:p>
          <a:p>
            <a:endParaRPr lang="pl-PL" dirty="0"/>
          </a:p>
          <a:p>
            <a:r>
              <a:rPr lang="pl-PL" b="1" dirty="0" smtClean="0">
                <a:solidFill>
                  <a:srgbClr val="C00000"/>
                </a:solidFill>
              </a:rPr>
              <a:t>W zakresie badań nad pestycydami:</a:t>
            </a:r>
          </a:p>
          <a:p>
            <a:endParaRPr lang="pl-PL" dirty="0" smtClean="0"/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Pełna </a:t>
            </a:r>
            <a:r>
              <a:rPr lang="pl-PL" b="1" dirty="0" smtClean="0">
                <a:solidFill>
                  <a:srgbClr val="C00000"/>
                </a:solidFill>
              </a:rPr>
              <a:t>przejrzystość i dostępność wyników badań </a:t>
            </a:r>
            <a:r>
              <a:rPr lang="pl-PL" dirty="0" smtClean="0"/>
              <a:t>i danych dotyczących wpływu pestycydów na środowisko (obecnie poufne/chronione). 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dirty="0" smtClean="0"/>
              <a:t>Udzielanie zezwoleń musi być oparte na </a:t>
            </a:r>
            <a:r>
              <a:rPr lang="pl-PL" b="1" dirty="0" smtClean="0">
                <a:solidFill>
                  <a:srgbClr val="C00000"/>
                </a:solidFill>
              </a:rPr>
              <a:t>kompleksowych badaniach</a:t>
            </a:r>
            <a:r>
              <a:rPr lang="pl-PL" dirty="0" smtClean="0"/>
              <a:t>,  w tym: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interakcje w oddziaływaniu na środowisko,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czynniki wpływające na tempo biodegradacji, </a:t>
            </a:r>
          </a:p>
          <a:p>
            <a:pPr marL="742950" lvl="1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 smtClean="0"/>
              <a:t>efekty pośrednie (</a:t>
            </a:r>
            <a:r>
              <a:rPr lang="pl-PL" dirty="0" err="1" smtClean="0"/>
              <a:t>subletalne</a:t>
            </a:r>
            <a:r>
              <a:rPr lang="pl-PL" dirty="0" smtClean="0"/>
              <a:t>).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Należy zintensyfikować i wydłużyć </a:t>
            </a:r>
            <a:r>
              <a:rPr lang="pl-PL" b="1" dirty="0" smtClean="0">
                <a:solidFill>
                  <a:srgbClr val="C00000"/>
                </a:solidFill>
              </a:rPr>
              <a:t>monitoring</a:t>
            </a:r>
            <a:r>
              <a:rPr lang="pl-PL" dirty="0" smtClean="0"/>
              <a:t> pestycydów,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Retrospektywna </a:t>
            </a:r>
            <a:r>
              <a:rPr lang="pl-PL" b="1" dirty="0" smtClean="0">
                <a:solidFill>
                  <a:srgbClr val="C00000"/>
                </a:solidFill>
              </a:rPr>
              <a:t>ocena trafności wcześniejszych modeli </a:t>
            </a:r>
            <a:r>
              <a:rPr lang="pl-PL" dirty="0" smtClean="0"/>
              <a:t>stosowanych do oszacowania skutków oddziaływania pestycydów na środowisko.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dirty="0" smtClean="0"/>
              <a:t>Należy </a:t>
            </a:r>
            <a:r>
              <a:rPr lang="pl-PL" b="1" dirty="0" smtClean="0">
                <a:solidFill>
                  <a:srgbClr val="C00000"/>
                </a:solidFill>
              </a:rPr>
              <a:t>zwiększyć liczbę i różnorodność taksonomiczną badanych gatunków </a:t>
            </a:r>
            <a:r>
              <a:rPr lang="pl-PL" dirty="0" smtClean="0"/>
              <a:t>o płazy, gady i wiele grup owadów, w tym – dziko żyjące zapylacze.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012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5491" y="81992"/>
            <a:ext cx="885385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</a:rPr>
              <a:t>Konieczność wprowadzenia szeregu zmian systemowych </a:t>
            </a:r>
            <a:r>
              <a:rPr lang="pl-PL" sz="2400" b="1" dirty="0" smtClean="0">
                <a:solidFill>
                  <a:srgbClr val="C00000"/>
                </a:solidFill>
              </a:rPr>
              <a:t>(2):</a:t>
            </a:r>
            <a:endParaRPr lang="pl-PL" sz="2400" b="1" dirty="0">
              <a:solidFill>
                <a:srgbClr val="C00000"/>
              </a:solidFill>
            </a:endParaRPr>
          </a:p>
          <a:p>
            <a:endParaRPr lang="pl-PL" dirty="0"/>
          </a:p>
          <a:p>
            <a:pPr>
              <a:spcAft>
                <a:spcPts val="600"/>
              </a:spcAft>
            </a:pPr>
            <a:r>
              <a:rPr lang="pl-PL" b="1" dirty="0">
                <a:solidFill>
                  <a:srgbClr val="C00000"/>
                </a:solidFill>
              </a:rPr>
              <a:t>W zakresie </a:t>
            </a:r>
            <a:r>
              <a:rPr lang="pl-PL" b="1" dirty="0" smtClean="0">
                <a:solidFill>
                  <a:srgbClr val="C00000"/>
                </a:solidFill>
              </a:rPr>
              <a:t>autoryzacji pestycydów:</a:t>
            </a:r>
            <a:endParaRPr lang="pl-PL" b="1" dirty="0">
              <a:solidFill>
                <a:srgbClr val="C00000"/>
              </a:solidFill>
            </a:endParaRPr>
          </a:p>
          <a:p>
            <a:endParaRPr lang="pl-PL" dirty="0" smtClean="0"/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I etap: </a:t>
            </a:r>
            <a:r>
              <a:rPr lang="pl-PL" b="1" dirty="0" smtClean="0">
                <a:solidFill>
                  <a:srgbClr val="C00000"/>
                </a:solidFill>
              </a:rPr>
              <a:t>Najpierw wstępne zezwolenie: ograniczone stosowanie </a:t>
            </a:r>
            <a:r>
              <a:rPr lang="pl-PL" dirty="0" smtClean="0"/>
              <a:t>na wybranych, modelowych obszarach (najlepiej – zlewniach, gdyż w nich można oceniać losy pestycydów związane z przemieszczaniem się pestycydów wraz z wodami) </a:t>
            </a:r>
            <a:endParaRPr lang="pl-PL" dirty="0"/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II etap: </a:t>
            </a:r>
            <a:r>
              <a:rPr lang="pl-PL" b="1" dirty="0" smtClean="0">
                <a:solidFill>
                  <a:srgbClr val="C00000"/>
                </a:solidFill>
              </a:rPr>
              <a:t>wszechstronne badania podstawą realistycznej oceny </a:t>
            </a:r>
            <a:r>
              <a:rPr lang="pl-PL" dirty="0" smtClean="0"/>
              <a:t>oddziaływania </a:t>
            </a:r>
            <a:r>
              <a:rPr lang="pl-PL" dirty="0" smtClean="0"/>
              <a:t>danej substancji na środowisko.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III etap: po ostatecznym zezwoleniu </a:t>
            </a:r>
            <a:r>
              <a:rPr lang="pl-PL" b="1" dirty="0" smtClean="0">
                <a:solidFill>
                  <a:srgbClr val="C00000"/>
                </a:solidFill>
              </a:rPr>
              <a:t>stopniowe dopuszczanie </a:t>
            </a:r>
            <a:r>
              <a:rPr lang="pl-PL" dirty="0" smtClean="0"/>
              <a:t>pestycydów do użycia z </a:t>
            </a:r>
            <a:r>
              <a:rPr lang="pl-PL" b="1" dirty="0" smtClean="0">
                <a:solidFill>
                  <a:srgbClr val="C00000"/>
                </a:solidFill>
              </a:rPr>
              <a:t>długotrwałym wszechstronnym monitoringiem </a:t>
            </a:r>
            <a:r>
              <a:rPr lang="pl-PL" dirty="0" smtClean="0"/>
              <a:t>skutków dla środowiska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44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12435" y="104457"/>
            <a:ext cx="87020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</a:rPr>
              <a:t>Konieczność wprowadzenia szeregu zmian systemowych </a:t>
            </a:r>
            <a:r>
              <a:rPr lang="pl-PL" sz="2400" b="1" dirty="0" smtClean="0">
                <a:solidFill>
                  <a:srgbClr val="C00000"/>
                </a:solidFill>
              </a:rPr>
              <a:t>(3):</a:t>
            </a:r>
          </a:p>
          <a:p>
            <a:endParaRPr lang="pl-PL" b="1" dirty="0">
              <a:solidFill>
                <a:srgbClr val="C00000"/>
              </a:solidFill>
            </a:endParaRPr>
          </a:p>
          <a:p>
            <a:r>
              <a:rPr lang="pl-PL" b="1" dirty="0" smtClean="0">
                <a:solidFill>
                  <a:srgbClr val="C00000"/>
                </a:solidFill>
              </a:rPr>
              <a:t>W </a:t>
            </a:r>
            <a:r>
              <a:rPr lang="pl-PL" b="1" dirty="0">
                <a:solidFill>
                  <a:srgbClr val="C00000"/>
                </a:solidFill>
              </a:rPr>
              <a:t>zakresie </a:t>
            </a:r>
            <a:r>
              <a:rPr lang="pl-PL" b="1" dirty="0" smtClean="0">
                <a:solidFill>
                  <a:srgbClr val="C00000"/>
                </a:solidFill>
              </a:rPr>
              <a:t>stosowania </a:t>
            </a:r>
            <a:r>
              <a:rPr lang="pl-PL" b="1" dirty="0">
                <a:solidFill>
                  <a:srgbClr val="C00000"/>
                </a:solidFill>
              </a:rPr>
              <a:t>pestycydów</a:t>
            </a:r>
            <a:r>
              <a:rPr lang="pl-PL" b="1" dirty="0" smtClean="0">
                <a:solidFill>
                  <a:srgbClr val="C00000"/>
                </a:solidFill>
              </a:rPr>
              <a:t>:</a:t>
            </a:r>
          </a:p>
          <a:p>
            <a:endParaRPr lang="pl-PL" dirty="0" smtClean="0"/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Należy ograniczać efekty uboczne za pomocą </a:t>
            </a:r>
            <a:r>
              <a:rPr lang="pl-PL" b="1" dirty="0" smtClean="0">
                <a:solidFill>
                  <a:srgbClr val="C00000"/>
                </a:solidFill>
              </a:rPr>
              <a:t>stref buforowych </a:t>
            </a:r>
            <a:r>
              <a:rPr lang="pl-PL" dirty="0" smtClean="0"/>
              <a:t>z zakazem stosowania pestycydów, np. pasów pola o określonej szerokości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Konieczne jest także </a:t>
            </a:r>
            <a:r>
              <a:rPr lang="pl-PL" b="1" dirty="0" smtClean="0">
                <a:solidFill>
                  <a:srgbClr val="C00000"/>
                </a:solidFill>
              </a:rPr>
              <a:t>urozmaicenie struktury środowiska </a:t>
            </a:r>
            <a:r>
              <a:rPr lang="pl-PL" dirty="0" smtClean="0"/>
              <a:t>intensywnie wykorzystywanych krajobrazów rolniczych poprzez tworzenie lub wzbogacanie "</a:t>
            </a:r>
            <a:r>
              <a:rPr lang="pl-PL" b="1" dirty="0" smtClean="0">
                <a:solidFill>
                  <a:srgbClr val="C00000"/>
                </a:solidFill>
              </a:rPr>
              <a:t>ekologicznej infrastruktury</a:t>
            </a:r>
            <a:r>
              <a:rPr lang="pl-PL" dirty="0" smtClean="0"/>
              <a:t>" (żywopłotów i innych zadrzewień, miedz, pasów kwietnych itp.)</a:t>
            </a:r>
            <a:endParaRPr lang="pl-PL" dirty="0"/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Potrzebne lepsze, bardziej komunikatywne i rzetelne </a:t>
            </a:r>
            <a:r>
              <a:rPr lang="pl-PL" b="1" dirty="0" smtClean="0">
                <a:solidFill>
                  <a:srgbClr val="C00000"/>
                </a:solidFill>
              </a:rPr>
              <a:t>materiały edukacyjne</a:t>
            </a:r>
            <a:endParaRPr lang="pl-PL" b="1" dirty="0">
              <a:solidFill>
                <a:srgbClr val="C00000"/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Potrzeba stosowania </a:t>
            </a:r>
            <a:r>
              <a:rPr lang="pl-PL" b="1" dirty="0" smtClean="0">
                <a:solidFill>
                  <a:srgbClr val="C00000"/>
                </a:solidFill>
              </a:rPr>
              <a:t>zachęt (edukacja), jak i bodźców ekonomicznych (</a:t>
            </a:r>
            <a:r>
              <a:rPr lang="pl-PL" b="1" dirty="0" smtClean="0">
                <a:solidFill>
                  <a:srgbClr val="C00000"/>
                </a:solidFill>
              </a:rPr>
              <a:t>podatki) </a:t>
            </a:r>
            <a:r>
              <a:rPr lang="pl-PL" dirty="0" smtClean="0"/>
              <a:t>służących racjonalnemu i ograniczonemu wykorzystywaniu tych produktów.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649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66254" y="104614"/>
            <a:ext cx="8774546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2400" b="1" dirty="0">
                <a:solidFill>
                  <a:srgbClr val="C00000"/>
                </a:solidFill>
              </a:rPr>
              <a:t>Konieczność wprowadzenia szeregu zmian systemowych </a:t>
            </a:r>
            <a:r>
              <a:rPr lang="pl-PL" sz="2400" b="1" dirty="0" smtClean="0">
                <a:solidFill>
                  <a:srgbClr val="C00000"/>
                </a:solidFill>
              </a:rPr>
              <a:t>(4):</a:t>
            </a:r>
            <a:endParaRPr lang="pl-PL" sz="2400" b="1" dirty="0">
              <a:solidFill>
                <a:srgbClr val="C00000"/>
              </a:solidFill>
            </a:endParaRPr>
          </a:p>
          <a:p>
            <a:pPr lvl="0"/>
            <a:endParaRPr lang="pl-PL" dirty="0">
              <a:solidFill>
                <a:prstClr val="black"/>
              </a:solidFill>
            </a:endParaRPr>
          </a:p>
          <a:p>
            <a:pPr lvl="0"/>
            <a:r>
              <a:rPr lang="pl-PL" b="1" dirty="0">
                <a:solidFill>
                  <a:srgbClr val="C00000"/>
                </a:solidFill>
              </a:rPr>
              <a:t>W zakresie </a:t>
            </a:r>
            <a:r>
              <a:rPr lang="pl-PL" b="1" dirty="0" smtClean="0">
                <a:solidFill>
                  <a:srgbClr val="C00000"/>
                </a:solidFill>
              </a:rPr>
              <a:t>polityki:</a:t>
            </a:r>
            <a:endParaRPr lang="pl-PL" dirty="0">
              <a:solidFill>
                <a:prstClr val="black"/>
              </a:solidFill>
            </a:endParaRPr>
          </a:p>
          <a:p>
            <a:endParaRPr lang="pl-PL" dirty="0"/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Konieczna jest nowa polityka rolna, zgodna z celami UE w zakresie ochrony środowiska, w tym </a:t>
            </a:r>
            <a:r>
              <a:rPr lang="pl-PL" b="1" dirty="0" smtClean="0">
                <a:solidFill>
                  <a:srgbClr val="C00000"/>
                </a:solidFill>
              </a:rPr>
              <a:t>znaczne ograniczenie użycia pestycydów</a:t>
            </a:r>
            <a:r>
              <a:rPr lang="pl-PL" dirty="0" smtClean="0"/>
              <a:t>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Konieczne badania interdyscyplinarne w zakresie nauk przyrodniczych i społecznych oraz zacieśnianie współpracy między interesariuszami z różnych dziedzin – rolnictwa, nauki, polityki, władz samorządowych i ekonomii, tak aby </a:t>
            </a:r>
            <a:r>
              <a:rPr lang="pl-PL" b="1" dirty="0" smtClean="0">
                <a:solidFill>
                  <a:srgbClr val="C00000"/>
                </a:solidFill>
              </a:rPr>
              <a:t>opracować zasady zrównoważonego stosowania pestycydów</a:t>
            </a:r>
            <a:r>
              <a:rPr lang="pl-PL" dirty="0" smtClean="0"/>
              <a:t> i wprowadzić je w życie.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dirty="0" smtClean="0"/>
              <a:t>Obecna polityka w tym zakresie jest </a:t>
            </a:r>
            <a:r>
              <a:rPr lang="pl-PL" b="1" dirty="0" smtClean="0">
                <a:solidFill>
                  <a:srgbClr val="C00000"/>
                </a:solidFill>
              </a:rPr>
              <a:t>nieakceptowalna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092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7923" y="-67035"/>
            <a:ext cx="9056077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 smtClean="0">
                <a:solidFill>
                  <a:srgbClr val="C00000"/>
                </a:solidFill>
              </a:rPr>
              <a:t>Wnioski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Obecny model ochrony roślin uprawnych, oparty na masowym stosowaniu pestycydów, osiągnął punkt krytyczny.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Różnorodność biologiczna i zależne od niej funkcje ekosystemowe, w tym te kluczowe dla człowieka, są poważnie zagrożone.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Negatywny wpływ intensywnego rolnictwa na środowisko jest zdecydowanie zbyt wysoki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Pestycydy są ważną częścią tych systemowych problemów</a:t>
            </a:r>
            <a:r>
              <a:rPr lang="pl-PL" dirty="0"/>
              <a:t>. </a:t>
            </a:r>
            <a:endParaRPr lang="pl-PL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>
                <a:solidFill>
                  <a:srgbClr val="C00000"/>
                </a:solidFill>
              </a:rPr>
              <a:t>Wadliwy system autoryzacji pestycydów oraz słaby monitoring ich wpływu na środowisko prowadzi do systematycznego niedoszacowania ryzyka i pogarszania jakości środowiska.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>
                <a:solidFill>
                  <a:srgbClr val="C00000"/>
                </a:solidFill>
              </a:rPr>
              <a:t>Obecny model, w którym wzrost plonów i dochodowość dominują nad innymi aspektami, musi być zmieniony na model rolnictwa zrównoważonego.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W przypadku braku zmian, jeszcze bardziej pogorszą się wskaźniki stanu środowiska, np. zaostrzą się trendy spadku liczby owadów i zanikania ptaków krajobrazu rolniczego, oraz wzrośnie skażenie wód gruntowych i gleby pozostałościami pestycydów.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988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88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https://naukadlaprzyrody.files.wordpress.com/2019/12/pesticides_synteza_leopoldina-1.jpg?w=615">
            <a:hlinkClick r:id="rId2"/>
          </p:cNvPr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444262" y="2194324"/>
            <a:ext cx="6523617" cy="45054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23" y="193430"/>
            <a:ext cx="4926119" cy="41587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3865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51692" y="2485029"/>
            <a:ext cx="895057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l-PL" sz="2000" b="1" dirty="0" smtClean="0">
                <a:solidFill>
                  <a:srgbClr val="C00000"/>
                </a:solidFill>
              </a:rPr>
              <a:t>Pestycydy syntetyczne </a:t>
            </a:r>
            <a:r>
              <a:rPr lang="pl-PL" sz="2000" dirty="0" smtClean="0"/>
              <a:t>- stosowane głównie w celu ochrony upraw i produktów roślinnych przed organizmami szkodliwymi z punktu widzenia ekonomii człowieka.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srgbClr val="C00000"/>
                </a:solidFill>
              </a:rPr>
              <a:t>herbicydy</a:t>
            </a:r>
            <a:r>
              <a:rPr lang="pl-PL" sz="2000" dirty="0" smtClean="0"/>
              <a:t> – zabijające rośliny konkurujące z roślinami uprawianymi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srgbClr val="C00000"/>
                </a:solidFill>
              </a:rPr>
              <a:t>insektycydy</a:t>
            </a:r>
            <a:r>
              <a:rPr lang="pl-PL" sz="2000" dirty="0" smtClean="0"/>
              <a:t> – zabijające owady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srgbClr val="C00000"/>
                </a:solidFill>
              </a:rPr>
              <a:t>fungicydy</a:t>
            </a:r>
            <a:r>
              <a:rPr lang="pl-PL" sz="2000" dirty="0" smtClean="0"/>
              <a:t> – zwalczające grzyby (i tym samym choroby grzybowe)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srgbClr val="C00000"/>
                </a:solidFill>
              </a:rPr>
              <a:t>nematocydy</a:t>
            </a:r>
            <a:r>
              <a:rPr lang="pl-PL" sz="2000" dirty="0" smtClean="0"/>
              <a:t> – zabijające nicienie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err="1" smtClean="0">
                <a:solidFill>
                  <a:srgbClr val="C00000"/>
                </a:solidFill>
              </a:rPr>
              <a:t>moluskocydy</a:t>
            </a:r>
            <a:r>
              <a:rPr lang="pl-PL" sz="2000" dirty="0" smtClean="0"/>
              <a:t> – zabijające ślimaki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srgbClr val="C00000"/>
                </a:solidFill>
              </a:rPr>
              <a:t>rodentycydy</a:t>
            </a:r>
            <a:r>
              <a:rPr lang="pl-PL" sz="2000" dirty="0" smtClean="0"/>
              <a:t> – zabijające gryzonie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646" y="376603"/>
            <a:ext cx="30480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5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51714" y="2022230"/>
            <a:ext cx="810211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 smtClean="0">
                <a:solidFill>
                  <a:srgbClr val="C00000"/>
                </a:solidFill>
              </a:rPr>
              <a:t>Przed wprowadzeniem pestycydu do sprzedaży </a:t>
            </a:r>
            <a:r>
              <a:rPr lang="pl-PL" sz="2000" dirty="0" smtClean="0"/>
              <a:t>– konieczne badania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000" dirty="0" smtClean="0"/>
              <a:t>jak wykrywać (w glebie, wodzie i organizmach) 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000" dirty="0" smtClean="0"/>
              <a:t>tempo degradacji w środowisku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000" dirty="0" smtClean="0"/>
              <a:t>skutki dla organizmów (gatunki modelowe)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000" dirty="0" smtClean="0"/>
              <a:t>skutki dla zdrowia ludzi </a:t>
            </a:r>
          </a:p>
          <a:p>
            <a:pPr>
              <a:lnSpc>
                <a:spcPct val="150000"/>
              </a:lnSpc>
            </a:pPr>
            <a:endParaRPr lang="pl-PL" sz="2000" dirty="0" smtClean="0"/>
          </a:p>
          <a:p>
            <a:pPr>
              <a:lnSpc>
                <a:spcPct val="150000"/>
              </a:lnSpc>
            </a:pPr>
            <a:r>
              <a:rPr lang="pl-PL" sz="2000" dirty="0" smtClean="0"/>
              <a:t>Określenie zasad stosowania: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2000" dirty="0" smtClean="0"/>
              <a:t>ścisłe przepisy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2000" dirty="0" smtClean="0"/>
              <a:t>dobre praktyki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945" y="70244"/>
            <a:ext cx="2681653" cy="178106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399" y="2464776"/>
            <a:ext cx="712734" cy="533401"/>
          </a:xfrm>
          <a:prstGeom prst="rect">
            <a:avLst/>
          </a:prstGeom>
        </p:spPr>
      </p:pic>
      <p:grpSp>
        <p:nvGrpSpPr>
          <p:cNvPr id="9" name="Grupa 8"/>
          <p:cNvGrpSpPr/>
          <p:nvPr/>
        </p:nvGrpSpPr>
        <p:grpSpPr>
          <a:xfrm>
            <a:off x="4396154" y="2980592"/>
            <a:ext cx="835269" cy="422031"/>
            <a:chOff x="4396154" y="2980592"/>
            <a:chExt cx="835269" cy="422031"/>
          </a:xfrm>
        </p:grpSpPr>
        <p:sp>
          <p:nvSpPr>
            <p:cNvPr id="5" name="Dowolny kształt 4"/>
            <p:cNvSpPr/>
            <p:nvPr/>
          </p:nvSpPr>
          <p:spPr>
            <a:xfrm>
              <a:off x="4475285" y="3024554"/>
              <a:ext cx="624253" cy="307731"/>
            </a:xfrm>
            <a:custGeom>
              <a:avLst/>
              <a:gdLst>
                <a:gd name="connsiteX0" fmla="*/ 0 w 624253"/>
                <a:gd name="connsiteY0" fmla="*/ 0 h 307731"/>
                <a:gd name="connsiteX1" fmla="*/ 290146 w 624253"/>
                <a:gd name="connsiteY1" fmla="*/ 79131 h 307731"/>
                <a:gd name="connsiteX2" fmla="*/ 334107 w 624253"/>
                <a:gd name="connsiteY2" fmla="*/ 254977 h 307731"/>
                <a:gd name="connsiteX3" fmla="*/ 624253 w 624253"/>
                <a:gd name="connsiteY3" fmla="*/ 307731 h 307731"/>
                <a:gd name="connsiteX4" fmla="*/ 624253 w 624253"/>
                <a:gd name="connsiteY4" fmla="*/ 307731 h 30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53" h="307731">
                  <a:moveTo>
                    <a:pt x="0" y="0"/>
                  </a:moveTo>
                  <a:cubicBezTo>
                    <a:pt x="117231" y="18317"/>
                    <a:pt x="234462" y="36635"/>
                    <a:pt x="290146" y="79131"/>
                  </a:cubicBezTo>
                  <a:cubicBezTo>
                    <a:pt x="345831" y="121627"/>
                    <a:pt x="278423" y="216877"/>
                    <a:pt x="334107" y="254977"/>
                  </a:cubicBezTo>
                  <a:cubicBezTo>
                    <a:pt x="389792" y="293077"/>
                    <a:pt x="624253" y="307731"/>
                    <a:pt x="624253" y="307731"/>
                  </a:cubicBezTo>
                  <a:lnTo>
                    <a:pt x="624253" y="307731"/>
                  </a:lnTo>
                </a:path>
              </a:pathLst>
            </a:cu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Dowolny kształt 7"/>
            <p:cNvSpPr/>
            <p:nvPr/>
          </p:nvSpPr>
          <p:spPr>
            <a:xfrm>
              <a:off x="4396154" y="2980592"/>
              <a:ext cx="835269" cy="422031"/>
            </a:xfrm>
            <a:custGeom>
              <a:avLst/>
              <a:gdLst>
                <a:gd name="connsiteX0" fmla="*/ 0 w 835269"/>
                <a:gd name="connsiteY0" fmla="*/ 0 h 422031"/>
                <a:gd name="connsiteX1" fmla="*/ 8792 w 835269"/>
                <a:gd name="connsiteY1" fmla="*/ 413239 h 422031"/>
                <a:gd name="connsiteX2" fmla="*/ 835269 w 835269"/>
                <a:gd name="connsiteY2" fmla="*/ 422031 h 422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5269" h="422031">
                  <a:moveTo>
                    <a:pt x="0" y="0"/>
                  </a:moveTo>
                  <a:lnTo>
                    <a:pt x="8792" y="413239"/>
                  </a:lnTo>
                  <a:lnTo>
                    <a:pt x="835269" y="422031"/>
                  </a:lnTo>
                </a:path>
              </a:pathLst>
            </a:custGeom>
            <a:noFill/>
            <a:ln w="19050">
              <a:headEnd type="arrow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334" y="3440723"/>
            <a:ext cx="782152" cy="507023"/>
          </a:xfrm>
          <a:prstGeom prst="rect">
            <a:avLst/>
          </a:prstGeom>
        </p:spPr>
      </p:pic>
      <p:pic>
        <p:nvPicPr>
          <p:cNvPr id="1026" name="Picture 2" descr="File:Happy Cartoon Man Using A Smartphon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23" y="3871871"/>
            <a:ext cx="541168" cy="70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2179" y="5380893"/>
            <a:ext cx="220070" cy="342900"/>
          </a:xfrm>
          <a:prstGeom prst="rect">
            <a:avLst/>
          </a:prstGeom>
        </p:spPr>
      </p:pic>
      <p:pic>
        <p:nvPicPr>
          <p:cNvPr id="1028" name="Picture 4" descr="File:375-thumbs-up-1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141" y="5703100"/>
            <a:ext cx="462790" cy="46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/>
          <p:nvPr/>
        </p:nvPicPr>
        <p:blipFill rotWithShape="1">
          <a:blip r:embed="rId2"/>
          <a:srcRect l="3138" r="4795"/>
          <a:stretch/>
        </p:blipFill>
        <p:spPr bwMode="auto">
          <a:xfrm>
            <a:off x="1802423" y="1164019"/>
            <a:ext cx="7244862" cy="5693981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" y="0"/>
            <a:ext cx="9144000" cy="245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Pestycydy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Polsce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Stan </a:t>
            </a:r>
            <a:r>
              <a:rPr lang="pl-PL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 </a:t>
            </a:r>
            <a:r>
              <a:rPr lang="pl-PL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25.07.2019: </a:t>
            </a:r>
            <a:r>
              <a:rPr lang="pl-PL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2348 </a:t>
            </a:r>
            <a:r>
              <a:rPr lang="pl-PL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poz.: 969 </a:t>
            </a:r>
            <a:r>
              <a:rPr lang="pl-PL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herbicydów, </a:t>
            </a:r>
            <a:r>
              <a:rPr lang="pl-PL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819 fungicydów, 312 </a:t>
            </a:r>
            <a:r>
              <a:rPr lang="pl-PL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insektycydów</a:t>
            </a:r>
            <a:r>
              <a:rPr lang="pl-PL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Europie: 5. miejsce - sprzedaż pestycydów, 12. miejsce – dawka/ha (ok. 1,6 kg/ha).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Zużycie rośnie: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pl-PL" sz="2000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pl-PL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2470638" y="6457890"/>
            <a:ext cx="6315062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pl-PL" sz="2000" dirty="0" smtClean="0"/>
              <a:t>Zmiana procentowa zużycia między 2014-2016 i 2011-2014</a:t>
            </a:r>
            <a:endParaRPr lang="pl-PL" sz="2000" dirty="0"/>
          </a:p>
        </p:txBody>
      </p:sp>
      <p:sp>
        <p:nvSpPr>
          <p:cNvPr id="10" name="Prostokąt 9"/>
          <p:cNvSpPr/>
          <p:nvPr/>
        </p:nvSpPr>
        <p:spPr>
          <a:xfrm>
            <a:off x="2057400" y="2699239"/>
            <a:ext cx="4413738" cy="193430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61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40677" y="414729"/>
            <a:ext cx="88714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C00000"/>
                </a:solidFill>
              </a:rPr>
              <a:t>Biodegradowalność pestycydów </a:t>
            </a:r>
          </a:p>
          <a:p>
            <a:endParaRPr lang="pl-PL" sz="2000" dirty="0" smtClean="0"/>
          </a:p>
          <a:p>
            <a:endParaRPr lang="pl-PL" sz="2000" dirty="0"/>
          </a:p>
          <a:p>
            <a:endParaRPr lang="pl-PL" sz="2000" dirty="0" smtClean="0"/>
          </a:p>
          <a:p>
            <a:endParaRPr lang="pl-PL" sz="2000" dirty="0"/>
          </a:p>
          <a:p>
            <a:endParaRPr lang="pl-PL" sz="2000" dirty="0" smtClean="0"/>
          </a:p>
          <a:p>
            <a:endParaRPr lang="pl-PL" sz="2000" dirty="0"/>
          </a:p>
          <a:p>
            <a:endParaRPr lang="pl-PL" sz="2000" dirty="0" smtClean="0"/>
          </a:p>
          <a:p>
            <a:endParaRPr lang="pl-PL" sz="2000" dirty="0"/>
          </a:p>
          <a:p>
            <a:endParaRPr lang="pl-PL" sz="2000" dirty="0" smtClean="0"/>
          </a:p>
          <a:p>
            <a:endParaRPr lang="pl-PL" sz="2000" dirty="0" smtClean="0"/>
          </a:p>
        </p:txBody>
      </p:sp>
      <p:grpSp>
        <p:nvGrpSpPr>
          <p:cNvPr id="8" name="Grupa 7"/>
          <p:cNvGrpSpPr/>
          <p:nvPr/>
        </p:nvGrpSpPr>
        <p:grpSpPr>
          <a:xfrm>
            <a:off x="595462" y="2708871"/>
            <a:ext cx="2312376" cy="1740877"/>
            <a:chOff x="211016" y="1116623"/>
            <a:chExt cx="2312376" cy="1740877"/>
          </a:xfrm>
        </p:grpSpPr>
        <p:sp>
          <p:nvSpPr>
            <p:cNvPr id="4" name="Dowolny kształt 3"/>
            <p:cNvSpPr/>
            <p:nvPr/>
          </p:nvSpPr>
          <p:spPr>
            <a:xfrm>
              <a:off x="211016" y="1116623"/>
              <a:ext cx="2312376" cy="1740877"/>
            </a:xfrm>
            <a:custGeom>
              <a:avLst/>
              <a:gdLst>
                <a:gd name="connsiteX0" fmla="*/ 0 w 4246684"/>
                <a:gd name="connsiteY0" fmla="*/ 0 h 3226777"/>
                <a:gd name="connsiteX1" fmla="*/ 0 w 4246684"/>
                <a:gd name="connsiteY1" fmla="*/ 3226777 h 3226777"/>
                <a:gd name="connsiteX2" fmla="*/ 4246684 w 4246684"/>
                <a:gd name="connsiteY2" fmla="*/ 3226777 h 32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46684" h="3226777">
                  <a:moveTo>
                    <a:pt x="0" y="0"/>
                  </a:moveTo>
                  <a:lnTo>
                    <a:pt x="0" y="3226777"/>
                  </a:lnTo>
                  <a:lnTo>
                    <a:pt x="4246684" y="3226777"/>
                  </a:lnTo>
                </a:path>
              </a:pathLst>
            </a:custGeom>
            <a:noFill/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 6"/>
            <p:cNvSpPr/>
            <p:nvPr/>
          </p:nvSpPr>
          <p:spPr>
            <a:xfrm>
              <a:off x="307732" y="1261696"/>
              <a:ext cx="1811214" cy="1516674"/>
            </a:xfrm>
            <a:custGeom>
              <a:avLst/>
              <a:gdLst>
                <a:gd name="connsiteX0" fmla="*/ 0 w 2198077"/>
                <a:gd name="connsiteY0" fmla="*/ 0 h 1433146"/>
                <a:gd name="connsiteX1" fmla="*/ 1090246 w 2198077"/>
                <a:gd name="connsiteY1" fmla="*/ 448408 h 1433146"/>
                <a:gd name="connsiteX2" fmla="*/ 1565031 w 2198077"/>
                <a:gd name="connsiteY2" fmla="*/ 1213339 h 1433146"/>
                <a:gd name="connsiteX3" fmla="*/ 2198077 w 2198077"/>
                <a:gd name="connsiteY3" fmla="*/ 1433146 h 143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8077" h="1433146">
                  <a:moveTo>
                    <a:pt x="0" y="0"/>
                  </a:moveTo>
                  <a:cubicBezTo>
                    <a:pt x="414704" y="123092"/>
                    <a:pt x="829408" y="246185"/>
                    <a:pt x="1090246" y="448408"/>
                  </a:cubicBezTo>
                  <a:cubicBezTo>
                    <a:pt x="1351084" y="650631"/>
                    <a:pt x="1380393" y="1049216"/>
                    <a:pt x="1565031" y="1213339"/>
                  </a:cubicBezTo>
                  <a:cubicBezTo>
                    <a:pt x="1749670" y="1377462"/>
                    <a:pt x="1973873" y="1405304"/>
                    <a:pt x="2198077" y="1433146"/>
                  </a:cubicBezTo>
                </a:path>
              </a:pathLst>
            </a:custGeom>
            <a:noFill/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502103" y="1927468"/>
            <a:ext cx="2277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u="sng" dirty="0" smtClean="0"/>
              <a:t>Warunki modelowe</a:t>
            </a:r>
            <a:endParaRPr lang="pl-PL" sz="2000" b="1" u="sng" dirty="0"/>
          </a:p>
        </p:txBody>
      </p:sp>
      <p:grpSp>
        <p:nvGrpSpPr>
          <p:cNvPr id="19" name="Grupa 18"/>
          <p:cNvGrpSpPr/>
          <p:nvPr/>
        </p:nvGrpSpPr>
        <p:grpSpPr>
          <a:xfrm>
            <a:off x="4848957" y="2611820"/>
            <a:ext cx="2312376" cy="1791338"/>
            <a:chOff x="5090746" y="1740876"/>
            <a:chExt cx="2312376" cy="1791338"/>
          </a:xfrm>
        </p:grpSpPr>
        <p:sp>
          <p:nvSpPr>
            <p:cNvPr id="11" name="Dowolny kształt 10"/>
            <p:cNvSpPr/>
            <p:nvPr/>
          </p:nvSpPr>
          <p:spPr>
            <a:xfrm>
              <a:off x="5090746" y="1740876"/>
              <a:ext cx="2312376" cy="1791338"/>
            </a:xfrm>
            <a:custGeom>
              <a:avLst/>
              <a:gdLst>
                <a:gd name="connsiteX0" fmla="*/ 0 w 4246684"/>
                <a:gd name="connsiteY0" fmla="*/ 0 h 3226777"/>
                <a:gd name="connsiteX1" fmla="*/ 0 w 4246684"/>
                <a:gd name="connsiteY1" fmla="*/ 3226777 h 3226777"/>
                <a:gd name="connsiteX2" fmla="*/ 4246684 w 4246684"/>
                <a:gd name="connsiteY2" fmla="*/ 3226777 h 322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46684" h="3226777">
                  <a:moveTo>
                    <a:pt x="0" y="0"/>
                  </a:moveTo>
                  <a:lnTo>
                    <a:pt x="0" y="3226777"/>
                  </a:lnTo>
                  <a:lnTo>
                    <a:pt x="4246684" y="3226777"/>
                  </a:lnTo>
                </a:path>
              </a:pathLst>
            </a:custGeom>
            <a:noFill/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Dowolny kształt 11"/>
            <p:cNvSpPr/>
            <p:nvPr/>
          </p:nvSpPr>
          <p:spPr>
            <a:xfrm>
              <a:off x="5187462" y="1885949"/>
              <a:ext cx="1811214" cy="848459"/>
            </a:xfrm>
            <a:custGeom>
              <a:avLst/>
              <a:gdLst>
                <a:gd name="connsiteX0" fmla="*/ 0 w 2198077"/>
                <a:gd name="connsiteY0" fmla="*/ 0 h 1433146"/>
                <a:gd name="connsiteX1" fmla="*/ 1090246 w 2198077"/>
                <a:gd name="connsiteY1" fmla="*/ 448408 h 1433146"/>
                <a:gd name="connsiteX2" fmla="*/ 1565031 w 2198077"/>
                <a:gd name="connsiteY2" fmla="*/ 1213339 h 1433146"/>
                <a:gd name="connsiteX3" fmla="*/ 2198077 w 2198077"/>
                <a:gd name="connsiteY3" fmla="*/ 1433146 h 143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8077" h="1433146">
                  <a:moveTo>
                    <a:pt x="0" y="0"/>
                  </a:moveTo>
                  <a:cubicBezTo>
                    <a:pt x="414704" y="123092"/>
                    <a:pt x="829408" y="246185"/>
                    <a:pt x="1090246" y="448408"/>
                  </a:cubicBezTo>
                  <a:cubicBezTo>
                    <a:pt x="1351084" y="650631"/>
                    <a:pt x="1380393" y="1049216"/>
                    <a:pt x="1565031" y="1213339"/>
                  </a:cubicBezTo>
                  <a:cubicBezTo>
                    <a:pt x="1749670" y="1377462"/>
                    <a:pt x="1973873" y="1405304"/>
                    <a:pt x="2198077" y="1433146"/>
                  </a:cubicBezTo>
                </a:path>
              </a:pathLst>
            </a:custGeom>
            <a:noFill/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3" name="pole tekstowe 12"/>
          <p:cNvSpPr txBox="1"/>
          <p:nvPr/>
        </p:nvSpPr>
        <p:spPr>
          <a:xfrm>
            <a:off x="5313748" y="1161240"/>
            <a:ext cx="2172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u="sng" dirty="0" smtClean="0"/>
              <a:t>Warunki terenowe</a:t>
            </a:r>
            <a:endParaRPr lang="pl-PL" sz="2000" b="1" u="sng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5087347" y="1729878"/>
            <a:ext cx="1969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Inne substancje </a:t>
            </a:r>
          </a:p>
          <a:p>
            <a:r>
              <a:rPr lang="pl-PL" dirty="0" smtClean="0"/>
              <a:t>(w tym pestycydy!)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5378944" y="4813698"/>
            <a:ext cx="151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Brak pokarmu dla bakterii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7455877" y="2959020"/>
            <a:ext cx="1556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Temperatura inna niż 20</a:t>
            </a:r>
            <a:r>
              <a:rPr lang="pl-PL" baseline="30000" dirty="0" smtClean="0"/>
              <a:t>o</a:t>
            </a:r>
            <a:r>
              <a:rPr lang="pl-PL" dirty="0" smtClean="0"/>
              <a:t>C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3461119" y="2959021"/>
            <a:ext cx="1260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Mała wilgotność</a:t>
            </a:r>
            <a:endParaRPr lang="pl-PL" dirty="0"/>
          </a:p>
        </p:txBody>
      </p:sp>
      <p:sp>
        <p:nvSpPr>
          <p:cNvPr id="18" name="Prostokąt 17"/>
          <p:cNvSpPr/>
          <p:nvPr/>
        </p:nvSpPr>
        <p:spPr>
          <a:xfrm>
            <a:off x="1229821" y="5470267"/>
            <a:ext cx="7004174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l-PL" sz="2000" dirty="0" smtClean="0"/>
              <a:t>Skutki: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 smtClean="0"/>
              <a:t> </a:t>
            </a:r>
            <a:r>
              <a:rPr lang="pl-PL" sz="2000" b="1" dirty="0" smtClean="0">
                <a:solidFill>
                  <a:srgbClr val="C00000"/>
                </a:solidFill>
              </a:rPr>
              <a:t>akumulacja</a:t>
            </a:r>
            <a:r>
              <a:rPr lang="pl-PL" sz="2000" dirty="0" smtClean="0"/>
              <a:t> </a:t>
            </a:r>
            <a:r>
              <a:rPr lang="pl-PL" sz="2000" b="1" dirty="0">
                <a:solidFill>
                  <a:srgbClr val="C00000"/>
                </a:solidFill>
              </a:rPr>
              <a:t>pestycydów </a:t>
            </a:r>
            <a:r>
              <a:rPr lang="pl-PL" sz="2000" dirty="0"/>
              <a:t>w glebie i wodzie, </a:t>
            </a:r>
            <a:endParaRPr lang="pl-PL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 </a:t>
            </a:r>
            <a:r>
              <a:rPr lang="pl-PL" sz="2000" b="1" dirty="0" smtClean="0">
                <a:solidFill>
                  <a:srgbClr val="C00000"/>
                </a:solidFill>
              </a:rPr>
              <a:t>wysokie, nieakceptowalne stężenia po wielu latach</a:t>
            </a:r>
            <a:endParaRPr lang="pl-PL" sz="2000" b="1" dirty="0">
              <a:solidFill>
                <a:srgbClr val="C00000"/>
              </a:solidFill>
            </a:endParaRPr>
          </a:p>
        </p:txBody>
      </p:sp>
      <p:sp>
        <p:nvSpPr>
          <p:cNvPr id="20" name="Strzałka w prawo 19"/>
          <p:cNvSpPr/>
          <p:nvPr/>
        </p:nvSpPr>
        <p:spPr>
          <a:xfrm>
            <a:off x="4337902" y="3053482"/>
            <a:ext cx="378070" cy="2552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prawo 20"/>
          <p:cNvSpPr/>
          <p:nvPr/>
        </p:nvSpPr>
        <p:spPr>
          <a:xfrm rot="5400000">
            <a:off x="5883049" y="2392196"/>
            <a:ext cx="378070" cy="2552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 w prawo 21"/>
          <p:cNvSpPr/>
          <p:nvPr/>
        </p:nvSpPr>
        <p:spPr>
          <a:xfrm rot="16200000">
            <a:off x="5886712" y="4561124"/>
            <a:ext cx="378070" cy="2552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prawo 22"/>
          <p:cNvSpPr/>
          <p:nvPr/>
        </p:nvSpPr>
        <p:spPr>
          <a:xfrm flipH="1">
            <a:off x="7051431" y="3056693"/>
            <a:ext cx="379534" cy="2552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ole tekstowe 23"/>
          <p:cNvSpPr txBox="1"/>
          <p:nvPr/>
        </p:nvSpPr>
        <p:spPr>
          <a:xfrm rot="16200000">
            <a:off x="-341329" y="3322823"/>
            <a:ext cx="1403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Koncentracja</a:t>
            </a:r>
            <a:endParaRPr lang="pl-PL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1453651" y="4414413"/>
            <a:ext cx="595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Czas</a:t>
            </a:r>
            <a:endParaRPr lang="pl-PL" dirty="0"/>
          </a:p>
        </p:txBody>
      </p:sp>
      <p:sp>
        <p:nvSpPr>
          <p:cNvPr id="26" name="Strzałka w prawo 25"/>
          <p:cNvSpPr/>
          <p:nvPr/>
        </p:nvSpPr>
        <p:spPr>
          <a:xfrm rot="16200000">
            <a:off x="6366269" y="3948228"/>
            <a:ext cx="738278" cy="10650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508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46185" y="588811"/>
            <a:ext cx="86692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C00000"/>
                </a:solidFill>
              </a:rPr>
              <a:t>Pestycydy nie są selektywne, tzn. nie zabijają wyłącznie organizmów uważanych za szkodliwe</a:t>
            </a:r>
          </a:p>
          <a:p>
            <a:endParaRPr lang="pl-PL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 smtClean="0"/>
              <a:t>W niektórych przypadkach występuje niższa toksyczność względem pszczoły miodnej, ale to nie oznacza, że jest on ogólnie bezpieczny dla gatunków innych niż gatunek zwalczany.</a:t>
            </a:r>
            <a:endParaRPr lang="pl-PL" sz="2000" dirty="0"/>
          </a:p>
        </p:txBody>
      </p:sp>
      <p:grpSp>
        <p:nvGrpSpPr>
          <p:cNvPr id="11" name="Grupa 10"/>
          <p:cNvGrpSpPr/>
          <p:nvPr/>
        </p:nvGrpSpPr>
        <p:grpSpPr>
          <a:xfrm>
            <a:off x="747346" y="2666212"/>
            <a:ext cx="7457198" cy="2101224"/>
            <a:chOff x="747346" y="3782832"/>
            <a:chExt cx="7457198" cy="2101224"/>
          </a:xfrm>
        </p:grpSpPr>
        <p:sp>
          <p:nvSpPr>
            <p:cNvPr id="3" name="pole tekstowe 2"/>
            <p:cNvSpPr txBox="1"/>
            <p:nvPr/>
          </p:nvSpPr>
          <p:spPr>
            <a:xfrm>
              <a:off x="747346" y="4167553"/>
              <a:ext cx="2066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000" dirty="0" smtClean="0">
                  <a:solidFill>
                    <a:srgbClr val="C00000"/>
                  </a:solidFill>
                </a:rPr>
                <a:t>mała toksyczność dla pszczoły</a:t>
              </a:r>
              <a:endParaRPr lang="pl-PL" sz="2000" dirty="0">
                <a:solidFill>
                  <a:srgbClr val="C00000"/>
                </a:solidFill>
              </a:endParaRPr>
            </a:p>
          </p:txBody>
        </p:sp>
        <p:sp>
          <p:nvSpPr>
            <p:cNvPr id="4" name="pole tekstowe 3"/>
            <p:cNvSpPr txBox="1"/>
            <p:nvPr/>
          </p:nvSpPr>
          <p:spPr>
            <a:xfrm>
              <a:off x="3300624" y="4059831"/>
              <a:ext cx="52931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5400" dirty="0" smtClean="0">
                  <a:solidFill>
                    <a:srgbClr val="C00000"/>
                  </a:solidFill>
                </a:rPr>
                <a:t>=</a:t>
              </a:r>
              <a:endParaRPr lang="pl-PL" sz="5400" dirty="0">
                <a:solidFill>
                  <a:srgbClr val="C00000"/>
                </a:solidFill>
              </a:endParaRPr>
            </a:p>
          </p:txBody>
        </p:sp>
        <p:sp>
          <p:nvSpPr>
            <p:cNvPr id="5" name="pole tekstowe 4"/>
            <p:cNvSpPr txBox="1"/>
            <p:nvPr/>
          </p:nvSpPr>
          <p:spPr>
            <a:xfrm>
              <a:off x="4317022" y="4167553"/>
              <a:ext cx="36663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000" dirty="0" smtClean="0">
                  <a:solidFill>
                    <a:srgbClr val="C00000"/>
                  </a:solidFill>
                </a:rPr>
                <a:t>mała toksyczność dla wszystkich gatunków niezwalczanych </a:t>
              </a:r>
              <a:endParaRPr lang="pl-PL" sz="2000" dirty="0">
                <a:solidFill>
                  <a:srgbClr val="C00000"/>
                </a:solidFill>
              </a:endParaRPr>
            </a:p>
          </p:txBody>
        </p:sp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1454" y="4875439"/>
              <a:ext cx="1205690" cy="1003000"/>
            </a:xfrm>
            <a:prstGeom prst="rect">
              <a:avLst/>
            </a:prstGeom>
          </p:spPr>
        </p:pic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1914" y="4875439"/>
              <a:ext cx="1311202" cy="1008617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 rotWithShape="1">
            <a:blip r:embed="rId4"/>
            <a:srcRect l="20692" t="11286" r="13077" b="17201"/>
            <a:stretch/>
          </p:blipFill>
          <p:spPr>
            <a:xfrm>
              <a:off x="5628224" y="4875439"/>
              <a:ext cx="1361045" cy="1003000"/>
            </a:xfrm>
            <a:prstGeom prst="rect">
              <a:avLst/>
            </a:prstGeom>
          </p:spPr>
        </p:pic>
        <p:pic>
          <p:nvPicPr>
            <p:cNvPr id="9" name="Obraz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34377" y="4875439"/>
              <a:ext cx="1170167" cy="1003000"/>
            </a:xfrm>
            <a:prstGeom prst="rect">
              <a:avLst/>
            </a:prstGeom>
          </p:spPr>
        </p:pic>
        <p:sp>
          <p:nvSpPr>
            <p:cNvPr id="10" name="pole tekstowe 9"/>
            <p:cNvSpPr txBox="1"/>
            <p:nvPr/>
          </p:nvSpPr>
          <p:spPr>
            <a:xfrm>
              <a:off x="3381063" y="3782832"/>
              <a:ext cx="44595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4400" dirty="0" smtClean="0">
                  <a:solidFill>
                    <a:srgbClr val="C00000"/>
                  </a:solidFill>
                </a:rPr>
                <a:t>?</a:t>
              </a:r>
              <a:endParaRPr lang="pl-PL" sz="44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125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46185" y="588811"/>
            <a:ext cx="86692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C00000"/>
                </a:solidFill>
              </a:rPr>
              <a:t>Pestycydy nie są selektywne, tzn. nie zabijają wyłącznie organizmów uważanych za szkodliwe</a:t>
            </a:r>
          </a:p>
          <a:p>
            <a:endParaRPr lang="pl-PL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 smtClean="0"/>
              <a:t>W niektórych przypadkach występuje niższa toksyczność względem pszczoły miodnej, ale to nie oznacza, że jest on ogólnie bezpieczny dla gatunków innych niż gatunek zwalczany.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l-PL" sz="2000" dirty="0"/>
          </a:p>
        </p:txBody>
      </p:sp>
      <p:grpSp>
        <p:nvGrpSpPr>
          <p:cNvPr id="17" name="Grupa 16"/>
          <p:cNvGrpSpPr/>
          <p:nvPr/>
        </p:nvGrpSpPr>
        <p:grpSpPr>
          <a:xfrm>
            <a:off x="747344" y="2628993"/>
            <a:ext cx="7457198" cy="2522458"/>
            <a:chOff x="747346" y="3745523"/>
            <a:chExt cx="7457198" cy="2522458"/>
          </a:xfrm>
        </p:grpSpPr>
        <p:grpSp>
          <p:nvGrpSpPr>
            <p:cNvPr id="11" name="Grupa 10"/>
            <p:cNvGrpSpPr/>
            <p:nvPr/>
          </p:nvGrpSpPr>
          <p:grpSpPr>
            <a:xfrm>
              <a:off x="747346" y="4059831"/>
              <a:ext cx="7457198" cy="1824225"/>
              <a:chOff x="747346" y="4059831"/>
              <a:chExt cx="7457198" cy="1824225"/>
            </a:xfrm>
          </p:grpSpPr>
          <p:sp>
            <p:nvSpPr>
              <p:cNvPr id="3" name="pole tekstowe 2"/>
              <p:cNvSpPr txBox="1"/>
              <p:nvPr/>
            </p:nvSpPr>
            <p:spPr>
              <a:xfrm>
                <a:off x="747346" y="4167553"/>
                <a:ext cx="20661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000" dirty="0" smtClean="0">
                    <a:solidFill>
                      <a:srgbClr val="C00000"/>
                    </a:solidFill>
                  </a:rPr>
                  <a:t>mała toksyczność dla pszczoły</a:t>
                </a:r>
                <a:endParaRPr lang="pl-PL" sz="20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" name="pole tekstowe 3"/>
              <p:cNvSpPr txBox="1"/>
              <p:nvPr/>
            </p:nvSpPr>
            <p:spPr>
              <a:xfrm>
                <a:off x="3300624" y="4059831"/>
                <a:ext cx="529312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5400" dirty="0" smtClean="0">
                    <a:solidFill>
                      <a:srgbClr val="C00000"/>
                    </a:solidFill>
                  </a:rPr>
                  <a:t>=</a:t>
                </a:r>
                <a:endParaRPr lang="pl-PL" sz="54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5" name="pole tekstowe 4"/>
              <p:cNvSpPr txBox="1"/>
              <p:nvPr/>
            </p:nvSpPr>
            <p:spPr>
              <a:xfrm>
                <a:off x="4317022" y="4167553"/>
                <a:ext cx="36663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000" dirty="0" smtClean="0">
                    <a:solidFill>
                      <a:srgbClr val="C00000"/>
                    </a:solidFill>
                  </a:rPr>
                  <a:t>mała toksyczność dla wszystkich gatunków niezwalczanych </a:t>
                </a:r>
                <a:endParaRPr lang="pl-PL" sz="2000" dirty="0">
                  <a:solidFill>
                    <a:srgbClr val="C00000"/>
                  </a:solidFill>
                </a:endParaRPr>
              </a:p>
            </p:txBody>
          </p:sp>
          <p:pic>
            <p:nvPicPr>
              <p:cNvPr id="6" name="Obraz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81454" y="4875439"/>
                <a:ext cx="1205690" cy="1003000"/>
              </a:xfrm>
              <a:prstGeom prst="rect">
                <a:avLst/>
              </a:prstGeom>
            </p:spPr>
          </p:pic>
          <p:pic>
            <p:nvPicPr>
              <p:cNvPr id="7" name="Obraz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71914" y="4875439"/>
                <a:ext cx="1311202" cy="1008617"/>
              </a:xfrm>
              <a:prstGeom prst="rect">
                <a:avLst/>
              </a:prstGeom>
            </p:spPr>
          </p:pic>
          <p:pic>
            <p:nvPicPr>
              <p:cNvPr id="8" name="Obraz 7"/>
              <p:cNvPicPr>
                <a:picLocks noChangeAspect="1"/>
              </p:cNvPicPr>
              <p:nvPr/>
            </p:nvPicPr>
            <p:blipFill rotWithShape="1">
              <a:blip r:embed="rId4"/>
              <a:srcRect l="20692" t="11286" r="13077" b="17201"/>
              <a:stretch/>
            </p:blipFill>
            <p:spPr>
              <a:xfrm>
                <a:off x="5628224" y="4875439"/>
                <a:ext cx="1361045" cy="1003000"/>
              </a:xfrm>
              <a:prstGeom prst="rect">
                <a:avLst/>
              </a:prstGeom>
            </p:spPr>
          </p:pic>
          <p:pic>
            <p:nvPicPr>
              <p:cNvPr id="9" name="Obraz 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34377" y="4875439"/>
                <a:ext cx="1170167" cy="1003000"/>
              </a:xfrm>
              <a:prstGeom prst="rect">
                <a:avLst/>
              </a:prstGeom>
            </p:spPr>
          </p:pic>
        </p:grpSp>
        <p:cxnSp>
          <p:nvCxnSpPr>
            <p:cNvPr id="13" name="Łącznik prosty 12"/>
            <p:cNvCxnSpPr/>
            <p:nvPr/>
          </p:nvCxnSpPr>
          <p:spPr>
            <a:xfrm>
              <a:off x="1081454" y="3745523"/>
              <a:ext cx="6901961" cy="2461846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/>
            <p:cNvCxnSpPr/>
            <p:nvPr/>
          </p:nvCxnSpPr>
          <p:spPr>
            <a:xfrm flipV="1">
              <a:off x="1081454" y="3745523"/>
              <a:ext cx="6901961" cy="2522458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upa 19"/>
          <p:cNvGrpSpPr/>
          <p:nvPr/>
        </p:nvGrpSpPr>
        <p:grpSpPr>
          <a:xfrm>
            <a:off x="2184886" y="4892958"/>
            <a:ext cx="4572000" cy="1444491"/>
            <a:chOff x="2184886" y="4892958"/>
            <a:chExt cx="4572000" cy="1444491"/>
          </a:xfrm>
        </p:grpSpPr>
        <p:sp>
          <p:nvSpPr>
            <p:cNvPr id="18" name="Prostokąt 17"/>
            <p:cNvSpPr/>
            <p:nvPr/>
          </p:nvSpPr>
          <p:spPr>
            <a:xfrm>
              <a:off x="2184886" y="5629563"/>
              <a:ext cx="4572000" cy="70788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/>
              <a:r>
                <a:rPr lang="pl-PL" sz="2000" b="1" dirty="0">
                  <a:solidFill>
                    <a:srgbClr val="C00000"/>
                  </a:solidFill>
                </a:rPr>
                <a:t>Pestycydy zabijają także </a:t>
              </a:r>
              <a:endParaRPr lang="pl-PL" sz="2000" b="1" dirty="0" smtClean="0">
                <a:solidFill>
                  <a:srgbClr val="C00000"/>
                </a:solidFill>
              </a:endParaRPr>
            </a:p>
            <a:p>
              <a:pPr algn="ctr"/>
              <a:r>
                <a:rPr lang="pl-PL" sz="2000" b="1" dirty="0" smtClean="0">
                  <a:solidFill>
                    <a:srgbClr val="C00000"/>
                  </a:solidFill>
                </a:rPr>
                <a:t>owady </a:t>
              </a:r>
              <a:r>
                <a:rPr lang="pl-PL" sz="2000" b="1" dirty="0">
                  <a:solidFill>
                    <a:srgbClr val="C00000"/>
                  </a:solidFill>
                </a:rPr>
                <a:t>neutralne i pożyteczne (!)</a:t>
              </a:r>
            </a:p>
          </p:txBody>
        </p:sp>
        <p:sp>
          <p:nvSpPr>
            <p:cNvPr id="19" name="Strzałka w prawo 18"/>
            <p:cNvSpPr/>
            <p:nvPr/>
          </p:nvSpPr>
          <p:spPr>
            <a:xfrm rot="5400000">
              <a:off x="4008867" y="4746551"/>
              <a:ext cx="616305" cy="9091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43331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86080" y="753604"/>
            <a:ext cx="859965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C00000"/>
                </a:solidFill>
              </a:rPr>
              <a:t>Wpływ stosowania pestycydów na środowisko jest bardzo silnie niekorzystny</a:t>
            </a:r>
          </a:p>
          <a:p>
            <a:endParaRPr lang="pl-PL" sz="2000" dirty="0" smtClean="0"/>
          </a:p>
          <a:p>
            <a:r>
              <a:rPr lang="pl-PL" sz="2000" dirty="0" smtClean="0"/>
              <a:t>Pestycydy mają </a:t>
            </a:r>
            <a:r>
              <a:rPr lang="pl-PL" sz="2000" b="1" u="sng" dirty="0" smtClean="0"/>
              <a:t>bezdyskusyjnie</a:t>
            </a:r>
            <a:r>
              <a:rPr lang="pl-PL" sz="2000" dirty="0" smtClean="0"/>
              <a:t> niekorzystny wpływ na różnorodność biologiczną </a:t>
            </a:r>
          </a:p>
          <a:p>
            <a:endParaRPr lang="pl-PL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 smtClean="0"/>
              <a:t>zmieniają </a:t>
            </a:r>
            <a:r>
              <a:rPr lang="pl-PL" sz="2000" dirty="0" smtClean="0"/>
              <a:t>strukturę zgrupowań organizmów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 smtClean="0"/>
              <a:t>zmniejszają liczebność populacji poszczególnych gatunków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 smtClean="0"/>
              <a:t>zmniejszają liczbę gatunków 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err="1" smtClean="0"/>
              <a:t>Beketov</a:t>
            </a:r>
            <a:r>
              <a:rPr lang="pl-PL" sz="2000" dirty="0" smtClean="0"/>
              <a:t> et al. 2013, </a:t>
            </a:r>
            <a:r>
              <a:rPr lang="pl-PL" sz="2000" dirty="0" err="1" smtClean="0"/>
              <a:t>Dirzo</a:t>
            </a:r>
            <a:r>
              <a:rPr lang="pl-PL" sz="2000" dirty="0" smtClean="0"/>
              <a:t> et al. 2014, </a:t>
            </a:r>
            <a:r>
              <a:rPr lang="pl-PL" sz="2000" dirty="0" err="1" smtClean="0"/>
              <a:t>Goulson</a:t>
            </a:r>
            <a:r>
              <a:rPr lang="pl-PL" sz="2000" dirty="0" smtClean="0"/>
              <a:t> 2015, </a:t>
            </a:r>
            <a:r>
              <a:rPr lang="pl-PL" sz="2000" dirty="0" err="1" smtClean="0"/>
              <a:t>Hallmann</a:t>
            </a:r>
            <a:r>
              <a:rPr lang="pl-PL" sz="2000" dirty="0" smtClean="0"/>
              <a:t> et al. 2014, </a:t>
            </a:r>
            <a:r>
              <a:rPr lang="pl-PL" sz="2000" dirty="0" err="1" smtClean="0"/>
              <a:t>Hallmann</a:t>
            </a:r>
            <a:r>
              <a:rPr lang="pl-PL" sz="2000" dirty="0" smtClean="0"/>
              <a:t> et al. 2017, </a:t>
            </a:r>
            <a:r>
              <a:rPr lang="pl-PL" sz="2000" dirty="0" err="1" smtClean="0"/>
              <a:t>Liess</a:t>
            </a:r>
            <a:r>
              <a:rPr lang="pl-PL" sz="2000" dirty="0" smtClean="0"/>
              <a:t> &amp; von der </a:t>
            </a:r>
            <a:r>
              <a:rPr lang="pl-PL" sz="2000" dirty="0" err="1" smtClean="0"/>
              <a:t>Ohe</a:t>
            </a:r>
            <a:r>
              <a:rPr lang="pl-PL" sz="2000" dirty="0" smtClean="0"/>
              <a:t> 2005, </a:t>
            </a:r>
            <a:r>
              <a:rPr lang="pl-PL" sz="2000" dirty="0" err="1" smtClean="0"/>
              <a:t>Rundlof</a:t>
            </a:r>
            <a:r>
              <a:rPr lang="pl-PL" sz="2000" dirty="0" smtClean="0"/>
              <a:t> et al. 2015, </a:t>
            </a:r>
            <a:r>
              <a:rPr lang="pl-PL" sz="2000" dirty="0" err="1" smtClean="0"/>
              <a:t>Schäfer</a:t>
            </a:r>
            <a:r>
              <a:rPr lang="pl-PL" sz="2000" dirty="0" smtClean="0"/>
              <a:t> et al. 2011, </a:t>
            </a:r>
            <a:r>
              <a:rPr lang="pl-PL" sz="2000" dirty="0" err="1" smtClean="0"/>
              <a:t>Schäfer</a:t>
            </a:r>
            <a:r>
              <a:rPr lang="pl-PL" sz="2000" dirty="0" smtClean="0"/>
              <a:t> et al. 2012, Vogel 2017, </a:t>
            </a:r>
            <a:r>
              <a:rPr lang="pl-PL" sz="2000" dirty="0" err="1" smtClean="0"/>
              <a:t>Woodcock</a:t>
            </a:r>
            <a:r>
              <a:rPr lang="pl-PL" sz="2000" dirty="0" smtClean="0"/>
              <a:t> et al. 2016.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12035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CPWEB-temp">
  <a:themeElements>
    <a:clrScheme name="NCPWEB-tem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CPWEB-tem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CPWEB-te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PWEB-tem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PWEB-tem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PWEB-tem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PWEB-tem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PWEB-tem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PWEB-tem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PWEB-tem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PWEB-tem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PWEB-tem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PWEB-tem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PWEB-tem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1874</TotalTime>
  <Words>1069</Words>
  <Application>Microsoft Office PowerPoint</Application>
  <PresentationFormat>Pokaz na ekranie (4:3)</PresentationFormat>
  <Paragraphs>151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19</vt:i4>
      </vt:variant>
    </vt:vector>
  </HeadingPairs>
  <TitlesOfParts>
    <vt:vector size="27" baseType="lpstr">
      <vt:lpstr>宋体</vt:lpstr>
      <vt:lpstr>Arial</vt:lpstr>
      <vt:lpstr>Calibri</vt:lpstr>
      <vt:lpstr>Calibri Light</vt:lpstr>
      <vt:lpstr>Times New Roman</vt:lpstr>
      <vt:lpstr>Wingdings</vt:lpstr>
      <vt:lpstr>Motyw pakietu Office</vt:lpstr>
      <vt:lpstr>NCPWEB-temp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 Kujawa</dc:creator>
  <cp:lastModifiedBy>Krzysztof Kujawa</cp:lastModifiedBy>
  <cp:revision>40</cp:revision>
  <dcterms:created xsi:type="dcterms:W3CDTF">2020-10-11T12:26:49Z</dcterms:created>
  <dcterms:modified xsi:type="dcterms:W3CDTF">2020-10-30T06:39:43Z</dcterms:modified>
</cp:coreProperties>
</file>